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sldIdLst>
    <p:sldId id="256" r:id="rId3"/>
    <p:sldId id="258" r:id="rId4"/>
    <p:sldId id="261" r:id="rId5"/>
    <p:sldId id="259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7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89919-8D1A-444C-8CA9-4C987BE44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2500E-4048-4327-A8F1-F5FB8C43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7CB49-DA5D-4233-92FD-5AABEC0A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1AAF-6B60-4808-91A2-471DE777F423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8832F-FFB8-433D-8952-97D5ED91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4090-2498-4490-B93C-389B579F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A4537-CEB8-4748-BAC6-DFAB3C006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F403E87A-EA77-491D-A4C7-844C0E29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80" y="263723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0" strike="noStrike" spc="-1" dirty="0">
                <a:latin typeface="Arial"/>
              </a:rPr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317750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0" strike="noStrike" spc="-1">
                <a:latin typeface="Arial"/>
              </a:rPr>
              <a:t>Click to edit Master title style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2E2179B-F50E-4DF7-8341-74D6713622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480" y="1630399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0800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5400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080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512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44000" indent="0">
              <a:buFontTx/>
              <a:buNone/>
              <a:defRPr>
                <a:solidFill>
                  <a:schemeClr val="bg1"/>
                </a:solidFill>
              </a:defRPr>
            </a:lvl5pPr>
            <a:lvl6pPr marL="2376000" indent="0">
              <a:buFontTx/>
              <a:buNone/>
              <a:defRPr>
                <a:solidFill>
                  <a:schemeClr val="bg1"/>
                </a:solidFill>
              </a:defRPr>
            </a:lvl6pPr>
            <a:lvl7pPr marL="2808000" indent="0">
              <a:buFontTx/>
              <a:buNone/>
              <a:defRPr>
                <a:solidFill>
                  <a:schemeClr val="bg1"/>
                </a:solidFill>
              </a:defRPr>
            </a:lvl7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07632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3ED9-7D45-4723-97F2-0F60607BF54F}"/>
              </a:ext>
            </a:extLst>
          </p:cNvPr>
          <p:cNvSpPr txBox="1">
            <a:spLocks/>
          </p:cNvSpPr>
          <p:nvPr/>
        </p:nvSpPr>
        <p:spPr>
          <a:xfrm>
            <a:off x="145023" y="6400514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6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1"/>
          <p:cNvPicPr/>
          <p:nvPr/>
        </p:nvPicPr>
        <p:blipFill>
          <a:blip r:embed="rId5"/>
          <a:srcRect l="6752" t="32283" r="7080" b="30331"/>
          <a:stretch/>
        </p:blipFill>
        <p:spPr>
          <a:xfrm>
            <a:off x="9022680" y="5946840"/>
            <a:ext cx="2694600" cy="486720"/>
          </a:xfrm>
          <a:prstGeom prst="rect">
            <a:avLst/>
          </a:prstGeom>
          <a:ln>
            <a:noFill/>
          </a:ln>
        </p:spPr>
      </p:pic>
      <p:pic>
        <p:nvPicPr>
          <p:cNvPr id="80" name="Picture 11"/>
          <p:cNvPicPr/>
          <p:nvPr/>
        </p:nvPicPr>
        <p:blipFill>
          <a:blip r:embed="rId6"/>
          <a:stretch/>
        </p:blipFill>
        <p:spPr>
          <a:xfrm>
            <a:off x="8826120" y="5555520"/>
            <a:ext cx="2891520" cy="120456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8EAAB7-F898-4FDC-BF9C-B41289F4D1A9}"/>
              </a:ext>
            </a:extLst>
          </p:cNvPr>
          <p:cNvSpPr txBox="1">
            <a:spLocks/>
          </p:cNvSpPr>
          <p:nvPr/>
        </p:nvSpPr>
        <p:spPr>
          <a:xfrm>
            <a:off x="145023" y="6394955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090F-82B7-4D37-BA96-CF37D1085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36BE6-3AB3-454E-83F4-BB672CD0F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Corinne Smith</a:t>
            </a:r>
          </a:p>
        </p:txBody>
      </p:sp>
    </p:spTree>
    <p:extLst>
      <p:ext uri="{BB962C8B-B14F-4D97-AF65-F5344CB8AC3E}">
        <p14:creationId xmlns:p14="http://schemas.microsoft.com/office/powerpoint/2010/main" val="130608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3/31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58FCE-E44C-4A05-9E47-E056A6BAD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57" y="1773238"/>
            <a:ext cx="6126760" cy="416616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Fixed on USGS Whaley St </a:t>
            </a:r>
            <a:r>
              <a:rPr lang="en-US" sz="2000" dirty="0" err="1"/>
              <a:t>streamgage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Ultrasonic sensor was fixed to the pipe, pressure sensor was not fixed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Caused problems to pressure sensor when the flow rate picked up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Solution: deploy pressure sensor to the side of the main flow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Data session: 9:00 – 18:32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Cause of failure: network would not reconnect, so Adafruit IO was completely unresponsive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Possibly encountered a Network Denied status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Ultrasonic had noisy readings between major rainfall periods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Possible something was stuck under the sensor that gave false readings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38ADF-551C-4891-B547-2707CB71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18063"/>
            <a:ext cx="4696228" cy="62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14A3-63AB-495C-87E9-046322CE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65" y="1589711"/>
            <a:ext cx="8140322" cy="4383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1895F9-DC40-485A-875F-5BCFDEDBB2DA}"/>
              </a:ext>
            </a:extLst>
          </p:cNvPr>
          <p:cNvSpPr/>
          <p:nvPr/>
        </p:nvSpPr>
        <p:spPr>
          <a:xfrm>
            <a:off x="8808440" y="5972961"/>
            <a:ext cx="2936147" cy="465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5DF9D-835E-42BB-B5EC-42246F0E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5" y="1711351"/>
            <a:ext cx="3122823" cy="41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4/5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58FCE-E44C-4A05-9E47-E056A6BAD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57" y="1773238"/>
            <a:ext cx="6126760" cy="439267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Severe thunderstorms and tornado warning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Deployed behind 300 Main on bridge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Channel profile differs from USGS; peaks should line up, but magnitude may not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Pressure sensor was secured to bridge leg, ultrasonic sensor was draped over side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Data collection timeframe: 13:50 – 20:42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Cause of failure: waterproofing issues shorted datalogging board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Solution: add glue to further waterproof area around cable glands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Some noisy readings on ultrasonic sensor towards end of deployment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Possible cause: sensor may not be as “waterproof” as datasheet claims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F7D7539-FDF8-4DA3-81D3-105950D0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10" y="288100"/>
            <a:ext cx="4716404" cy="62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1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AC7FB-6083-4035-B989-EE96289A77BC}"/>
              </a:ext>
            </a:extLst>
          </p:cNvPr>
          <p:cNvSpPr/>
          <p:nvPr/>
        </p:nvSpPr>
        <p:spPr>
          <a:xfrm>
            <a:off x="8808440" y="5972961"/>
            <a:ext cx="2936147" cy="465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78E278DC-7876-4EBF-A48C-0B7AC2E0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1" y="1739524"/>
            <a:ext cx="8051264" cy="4335295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5873AA47-B2B8-406C-80DB-BF7CD6D16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435" y="290039"/>
            <a:ext cx="3501006" cy="62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4/6-4/7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58FCE-E44C-4A05-9E47-E056A6BAD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57" y="1773237"/>
            <a:ext cx="5026833" cy="481419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Tested fixed sampling package and adaptive sampling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Fixed sampling: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Readings every 4 minutes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Lasted 4/6 14:10 – 4/7 11:10 (manually stopped)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New ultrasonic sensor kept in makeshift housing to keep it dry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Possible cause of error sensor readings from 4/6 18:30 until 4/7 9:30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Adaptive sampling: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Readings vary between 4 and 20 minutes depending on average second derivatives of readings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Lasted 14:10 – 21:18 due to smaller battery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Noisy readings can accelerate sampling rate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Current equation is too responsive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26" name="5D67EDB7-DF00-4787-8508-2449515CCDF6">
            <a:extLst>
              <a:ext uri="{FF2B5EF4-FFF2-40B4-BE49-F238E27FC236}">
                <a16:creationId xmlns:a16="http://schemas.microsoft.com/office/drawing/2014/main" id="{7766711E-62A9-4312-9382-2D625ACD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1" b="28164"/>
          <a:stretch/>
        </p:blipFill>
        <p:spPr bwMode="auto">
          <a:xfrm>
            <a:off x="5848126" y="268839"/>
            <a:ext cx="6056384" cy="272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4188F010-561C-4100-AF0A-362E03954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36" y="3078773"/>
            <a:ext cx="2976874" cy="3510388"/>
          </a:xfrm>
          <a:prstGeom prst="rect">
            <a:avLst/>
          </a:prstGeom>
        </p:spPr>
      </p:pic>
      <p:pic>
        <p:nvPicPr>
          <p:cNvPr id="9" name="Picture 8" descr="A picture containing text, ground, outdoor, sign&#10;&#10;Description automatically generated">
            <a:extLst>
              <a:ext uri="{FF2B5EF4-FFF2-40B4-BE49-F238E27FC236}">
                <a16:creationId xmlns:a16="http://schemas.microsoft.com/office/drawing/2014/main" id="{EEDC33BF-B1F5-4885-BCE5-870468BA7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26" y="3078773"/>
            <a:ext cx="2976874" cy="35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22DE49-0719-4A86-A2F8-EAC3B1AE6521}"/>
              </a:ext>
            </a:extLst>
          </p:cNvPr>
          <p:cNvSpPr/>
          <p:nvPr/>
        </p:nvSpPr>
        <p:spPr>
          <a:xfrm>
            <a:off x="8808440" y="5972961"/>
            <a:ext cx="2936147" cy="465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7F25F-2E29-4BA2-99F5-5E90C1AF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8" y="1300293"/>
            <a:ext cx="9667123" cy="52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7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22DE49-0719-4A86-A2F8-EAC3B1AE6521}"/>
              </a:ext>
            </a:extLst>
          </p:cNvPr>
          <p:cNvSpPr/>
          <p:nvPr/>
        </p:nvSpPr>
        <p:spPr>
          <a:xfrm>
            <a:off x="8808440" y="5972961"/>
            <a:ext cx="2936147" cy="465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E10C-ABB6-4341-B9A9-21A81EBD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43" y="1300293"/>
            <a:ext cx="9557856" cy="51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DF29-0A8B-4DE1-BCDD-B35234D7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57" y="627412"/>
            <a:ext cx="9144000" cy="672881"/>
          </a:xfrm>
        </p:spPr>
        <p:txBody>
          <a:bodyPr/>
          <a:lstStyle/>
          <a:p>
            <a:pPr algn="l"/>
            <a:r>
              <a:rPr lang="en-US" sz="3200" dirty="0"/>
              <a:t>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58FCE-E44C-4A05-9E47-E056A6BAD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57" y="1773237"/>
            <a:ext cx="10690371" cy="3713163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Switch to a two-transducer ultrasonic sensor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Two transducers reduces angle spread, which increases accuracy by reducing area that sensor is capturing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Average multiple sensor readings to reduce outliers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Design waterproofing housing for sensor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Make a less responsive time equation (and test more with adaptive sampling package)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Secure pressure transducer and ultrasonic sensor to structure better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Implement a trigger that notifies if readings haven’t been taken after a certain timeframe</a:t>
            </a:r>
          </a:p>
          <a:p>
            <a:pPr lvl="1"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617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Smith_feb_1</Template>
  <TotalTime>546</TotalTime>
  <Words>347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Symbol</vt:lpstr>
      <vt:lpstr>Wingdings</vt:lpstr>
      <vt:lpstr>1_Office Theme</vt:lpstr>
      <vt:lpstr>Office Theme</vt:lpstr>
      <vt:lpstr>Field Tests</vt:lpstr>
      <vt:lpstr>3/31</vt:lpstr>
      <vt:lpstr>Results</vt:lpstr>
      <vt:lpstr>4/5</vt:lpstr>
      <vt:lpstr>Results</vt:lpstr>
      <vt:lpstr>4/6-4/7</vt:lpstr>
      <vt:lpstr>Results</vt:lpstr>
      <vt:lpstr>Results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Corinne A.</dc:creator>
  <cp:lastModifiedBy>Smith, Corinne A.</cp:lastModifiedBy>
  <cp:revision>19</cp:revision>
  <dcterms:created xsi:type="dcterms:W3CDTF">2022-04-07T16:41:37Z</dcterms:created>
  <dcterms:modified xsi:type="dcterms:W3CDTF">2022-04-12T14:52:02Z</dcterms:modified>
</cp:coreProperties>
</file>